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4" roundtripDataSignature="AMtx7micLL6WeP03jLuEoomAOjZaWPb8v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customschemas.google.com/relationships/presentationmetadata" Target="meta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c4ca33fd6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c4ca33fd6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c0f336151d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c0f336151d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c2dfe7bc67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c2dfe7bc67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c2dfe7bc67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c2dfe7bc67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c2dfe7bc67_1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c2dfe7bc67_1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c2dfe7bc67_1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c2dfe7bc67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c0f336151d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c0f336151d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c0f336151d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c0f336151d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Google Shape;19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c56580f56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c56580f56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c0f336151d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c0f336151d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0" name="Google Shape;220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c0f336151d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c0f336151d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4" name="Google Shape;234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c0f336151d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c0f336151d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8" name="Google Shape;24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5" name="Google Shape;255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c0f336151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c0f336151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" name="Google Shape;7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c0f336151d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c0f336151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" name="Google Shape;8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c0f336151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c0f336151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c573487181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c573487181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3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2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2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2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2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2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2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3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Relationship Id="rId4" Type="http://schemas.openxmlformats.org/officeDocument/2006/relationships/image" Target="../media/image11.png"/><Relationship Id="rId5" Type="http://schemas.openxmlformats.org/officeDocument/2006/relationships/image" Target="../media/image9.png"/><Relationship Id="rId6" Type="http://schemas.openxmlformats.org/officeDocument/2006/relationships/image" Target="../media/image7.png"/><Relationship Id="rId7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Relationship Id="rId4" Type="http://schemas.openxmlformats.org/officeDocument/2006/relationships/image" Target="../media/image10.png"/><Relationship Id="rId5" Type="http://schemas.openxmlformats.org/officeDocument/2006/relationships/image" Target="../media/image8.png"/><Relationship Id="rId6" Type="http://schemas.openxmlformats.org/officeDocument/2006/relationships/image" Target="../media/image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git.ludd.ltu.se/ludd/docs/-/merge_requests/3/diffs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311700" y="418475"/>
            <a:ext cx="8520600" cy="104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sv"/>
              <a:t>Välkommen</a:t>
            </a:r>
            <a:endParaRPr/>
          </a:p>
        </p:txBody>
      </p:sp>
      <p:sp>
        <p:nvSpPr>
          <p:cNvPr id="55" name="Google Shape;55;p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56" name="Google Shape;5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55850" y="1412978"/>
            <a:ext cx="5632300" cy="221374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c4ca33fd66_0_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sv"/>
              <a:t>§6 Ekonomisk redovisning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c4ca33fd66_0_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Budgeterade utgifter 2020/2021</a:t>
            </a:r>
            <a:endParaRPr/>
          </a:p>
        </p:txBody>
      </p:sp>
      <p:pic>
        <p:nvPicPr>
          <p:cNvPr id="121" name="Google Shape;121;gc4ca33fd66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665" y="1537775"/>
            <a:ext cx="8140672" cy="30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gc4ca33fd66_0_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c0f336151d_0_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 Dagordning kommande</a:t>
            </a:r>
            <a:endParaRPr/>
          </a:p>
        </p:txBody>
      </p:sp>
      <p:sp>
        <p:nvSpPr>
          <p:cNvPr id="128" name="Google Shape;128;gc0f336151d_0_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§4. Rapport från styrelsen</a:t>
            </a:r>
            <a:endParaRPr strike="sngStrike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§5. </a:t>
            </a:r>
            <a:r>
              <a:rPr lang="sv" strike="sngStrike">
                <a:solidFill>
                  <a:srgbClr val="B7B7B7"/>
                </a:solidFill>
              </a:rPr>
              <a:t>Rapport från revisor.</a:t>
            </a:r>
            <a:endParaRPr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§6. </a:t>
            </a:r>
            <a:r>
              <a:rPr lang="sv" strike="sngStrike">
                <a:solidFill>
                  <a:srgbClr val="B7B7B7"/>
                </a:solidFill>
              </a:rPr>
              <a:t>Ekonomisk redovisning.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§7. </a:t>
            </a:r>
            <a:r>
              <a:rPr lang="sv">
                <a:solidFill>
                  <a:srgbClr val="B7B7B7"/>
                </a:solidFill>
              </a:rPr>
              <a:t>Fastställande budget 21/22.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§8. </a:t>
            </a:r>
            <a:r>
              <a:rPr lang="sv">
                <a:solidFill>
                  <a:srgbClr val="B7B7B7"/>
                </a:solidFill>
              </a:rPr>
              <a:t>Mål och visioner.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§9. </a:t>
            </a:r>
            <a:r>
              <a:rPr lang="sv">
                <a:solidFill>
                  <a:srgbClr val="B7B7B7"/>
                </a:solidFill>
              </a:rPr>
              <a:t>Personval.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§10. </a:t>
            </a:r>
            <a:r>
              <a:rPr lang="sv">
                <a:solidFill>
                  <a:srgbClr val="B7B7B7"/>
                </a:solidFill>
              </a:rPr>
              <a:t>Behandling av motioner och propositioner.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§11. </a:t>
            </a:r>
            <a:r>
              <a:rPr lang="sv">
                <a:solidFill>
                  <a:srgbClr val="B7B7B7"/>
                </a:solidFill>
              </a:rPr>
              <a:t>Övriga frågor.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§12.  </a:t>
            </a:r>
            <a:r>
              <a:rPr lang="sv">
                <a:solidFill>
                  <a:srgbClr val="B7B7B7"/>
                </a:solidFill>
              </a:rPr>
              <a:t>Mötets avslutande</a:t>
            </a:r>
            <a:endParaRPr sz="2500">
              <a:solidFill>
                <a:srgbClr val="B7B7B7"/>
              </a:solidFill>
            </a:endParaRPr>
          </a:p>
        </p:txBody>
      </p:sp>
      <p:sp>
        <p:nvSpPr>
          <p:cNvPr id="129" name="Google Shape;129;gc0f336151d_0_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sv"/>
              <a:t>§7 Fastställande av budget för verksamhetsåret 2021/2022</a:t>
            </a:r>
            <a:endParaRPr/>
          </a:p>
        </p:txBody>
      </p:sp>
      <p:sp>
        <p:nvSpPr>
          <p:cNvPr id="135" name="Google Shape;135;p1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None/>
            </a:pPr>
            <a:br>
              <a:rPr lang="sv"/>
            </a:br>
            <a:r>
              <a:rPr lang="sv"/>
              <a:t>.1 Budgetförslag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rPr lang="sv"/>
              <a:t>.2 Fastställande av budget</a:t>
            </a:r>
            <a:endParaRPr/>
          </a:p>
        </p:txBody>
      </p:sp>
      <p:sp>
        <p:nvSpPr>
          <p:cNvPr id="136" name="Google Shape;136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c2dfe7bc67_1_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Budgetförslag 2021/2022 (1)</a:t>
            </a:r>
            <a:endParaRPr/>
          </a:p>
        </p:txBody>
      </p:sp>
      <p:sp>
        <p:nvSpPr>
          <p:cNvPr id="142" name="Google Shape;142;gc2dfe7bc67_1_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3" name="Google Shape;143;gc2dfe7bc67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6058" y="1152475"/>
            <a:ext cx="5071878" cy="341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gc2dfe7bc67_1_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c2dfe7bc67_1_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Budgetförslag 2021/2022 ändringar (1)</a:t>
            </a:r>
            <a:endParaRPr/>
          </a:p>
        </p:txBody>
      </p:sp>
      <p:sp>
        <p:nvSpPr>
          <p:cNvPr id="150" name="Google Shape;150;gc2dfe7bc67_1_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1" name="Google Shape;151;gc2dfe7bc67_1_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7"/>
            <a:ext cx="3978025" cy="9323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gc2dfe7bc67_1_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2236277"/>
            <a:ext cx="3978025" cy="91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gc2dfe7bc67_1_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22075" y="1160238"/>
            <a:ext cx="3904071" cy="91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gc2dfe7bc67_1_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11700" y="3304525"/>
            <a:ext cx="3978025" cy="92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gc2dfe7bc67_1_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26275" y="2244813"/>
            <a:ext cx="3895672" cy="891962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gc2dfe7bc67_1_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c2dfe7bc67_1_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Budgetförslag 2021/2022 (2)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c2dfe7bc67_1_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3" name="Google Shape;163;gc2dfe7bc67_1_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7525" y="1059200"/>
            <a:ext cx="5168951" cy="360295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gc2dfe7bc67_1_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c2dfe7bc67_1_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Budgetförslag 2021/2022 ändringar (2)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c2dfe7bc67_1_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1" name="Google Shape;171;gc2dfe7bc67_1_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152475"/>
            <a:ext cx="3870951" cy="89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gc2dfe7bc67_1_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78925" y="1152474"/>
            <a:ext cx="3853367" cy="89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gc2dfe7bc67_1_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700" y="2184575"/>
            <a:ext cx="3853376" cy="8880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gc2dfe7bc67_1_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78925" y="2166300"/>
            <a:ext cx="3853375" cy="93013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gc2dfe7bc67_1_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c0f336151d_0_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 Dagordning kommande</a:t>
            </a:r>
            <a:endParaRPr/>
          </a:p>
        </p:txBody>
      </p:sp>
      <p:sp>
        <p:nvSpPr>
          <p:cNvPr id="181" name="Google Shape;181;gc0f336151d_0_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§4. Rapport från styrelsen</a:t>
            </a:r>
            <a:endParaRPr strike="sngStrike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§5. </a:t>
            </a:r>
            <a:r>
              <a:rPr lang="sv" strike="sngStrike">
                <a:solidFill>
                  <a:srgbClr val="B7B7B7"/>
                </a:solidFill>
              </a:rPr>
              <a:t>Rapport från revisor.</a:t>
            </a:r>
            <a:endParaRPr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§6. </a:t>
            </a:r>
            <a:r>
              <a:rPr lang="sv" strike="sngStrike">
                <a:solidFill>
                  <a:srgbClr val="B7B7B7"/>
                </a:solidFill>
              </a:rPr>
              <a:t>Ekonomisk redovisning.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§7. </a:t>
            </a:r>
            <a:r>
              <a:rPr lang="sv" strike="sngStrike">
                <a:solidFill>
                  <a:srgbClr val="B7B7B7"/>
                </a:solidFill>
              </a:rPr>
              <a:t>Fastställande budget 21/22.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§8. </a:t>
            </a:r>
            <a:r>
              <a:rPr lang="sv">
                <a:solidFill>
                  <a:srgbClr val="B7B7B7"/>
                </a:solidFill>
              </a:rPr>
              <a:t>Mål och visioner.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§9. </a:t>
            </a:r>
            <a:r>
              <a:rPr lang="sv">
                <a:solidFill>
                  <a:srgbClr val="B7B7B7"/>
                </a:solidFill>
              </a:rPr>
              <a:t>Personval.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§10. </a:t>
            </a:r>
            <a:r>
              <a:rPr lang="sv">
                <a:solidFill>
                  <a:srgbClr val="B7B7B7"/>
                </a:solidFill>
              </a:rPr>
              <a:t>Behandling av motioner och propositioner.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§11. </a:t>
            </a:r>
            <a:r>
              <a:rPr lang="sv">
                <a:solidFill>
                  <a:srgbClr val="B7B7B7"/>
                </a:solidFill>
              </a:rPr>
              <a:t>Övriga frågor.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§12.  </a:t>
            </a:r>
            <a:r>
              <a:rPr lang="sv">
                <a:solidFill>
                  <a:srgbClr val="B7B7B7"/>
                </a:solidFill>
              </a:rPr>
              <a:t>Mötets avslutande</a:t>
            </a:r>
            <a:endParaRPr sz="2500">
              <a:solidFill>
                <a:srgbClr val="B7B7B7"/>
              </a:solidFill>
            </a:endParaRPr>
          </a:p>
        </p:txBody>
      </p:sp>
      <p:sp>
        <p:nvSpPr>
          <p:cNvPr id="182" name="Google Shape;182;gc0f336151d_0_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sv"/>
              <a:t>§8 Mål och visioner</a:t>
            </a:r>
            <a:endParaRPr/>
          </a:p>
        </p:txBody>
      </p:sp>
      <p:sp>
        <p:nvSpPr>
          <p:cNvPr id="188" name="Google Shape;18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sv"/>
              <a:t>Styrelsen uppdaterar.</a:t>
            </a:r>
            <a:endParaRPr/>
          </a:p>
        </p:txBody>
      </p:sp>
      <p:sp>
        <p:nvSpPr>
          <p:cNvPr id="189" name="Google Shape;18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c0f336151d_0_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 Dagordning kommande</a:t>
            </a:r>
            <a:endParaRPr/>
          </a:p>
        </p:txBody>
      </p:sp>
      <p:sp>
        <p:nvSpPr>
          <p:cNvPr id="195" name="Google Shape;195;gc0f336151d_0_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§4. Rapport från styrelsen</a:t>
            </a:r>
            <a:endParaRPr strike="sngStrike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§5. </a:t>
            </a:r>
            <a:r>
              <a:rPr lang="sv" strike="sngStrike">
                <a:solidFill>
                  <a:srgbClr val="B7B7B7"/>
                </a:solidFill>
              </a:rPr>
              <a:t>Rapport från revisor.</a:t>
            </a:r>
            <a:endParaRPr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§6. </a:t>
            </a:r>
            <a:r>
              <a:rPr lang="sv" strike="sngStrike">
                <a:solidFill>
                  <a:srgbClr val="B7B7B7"/>
                </a:solidFill>
              </a:rPr>
              <a:t>Ekonomisk redovisning.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§7. </a:t>
            </a:r>
            <a:r>
              <a:rPr lang="sv" strike="sngStrike">
                <a:solidFill>
                  <a:srgbClr val="B7B7B7"/>
                </a:solidFill>
              </a:rPr>
              <a:t>Fastställande budget 21/22.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§8. </a:t>
            </a:r>
            <a:r>
              <a:rPr lang="sv" strike="sngStrike">
                <a:solidFill>
                  <a:srgbClr val="B7B7B7"/>
                </a:solidFill>
              </a:rPr>
              <a:t>Mål och visioner.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§9. </a:t>
            </a:r>
            <a:r>
              <a:rPr lang="sv">
                <a:solidFill>
                  <a:srgbClr val="B7B7B7"/>
                </a:solidFill>
              </a:rPr>
              <a:t>Personval.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§10. </a:t>
            </a:r>
            <a:r>
              <a:rPr lang="sv">
                <a:solidFill>
                  <a:srgbClr val="B7B7B7"/>
                </a:solidFill>
              </a:rPr>
              <a:t>Behandling av motioner och propositioner.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§11. </a:t>
            </a:r>
            <a:r>
              <a:rPr lang="sv">
                <a:solidFill>
                  <a:srgbClr val="B7B7B7"/>
                </a:solidFill>
              </a:rPr>
              <a:t>Övriga frågor.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§12.  </a:t>
            </a:r>
            <a:r>
              <a:rPr lang="sv">
                <a:solidFill>
                  <a:srgbClr val="B7B7B7"/>
                </a:solidFill>
              </a:rPr>
              <a:t>Mötets avslutande</a:t>
            </a:r>
            <a:endParaRPr sz="2500">
              <a:solidFill>
                <a:srgbClr val="B7B7B7"/>
              </a:solidFill>
            </a:endParaRPr>
          </a:p>
        </p:txBody>
      </p:sp>
      <p:sp>
        <p:nvSpPr>
          <p:cNvPr id="196" name="Google Shape;196;gc0f336151d_0_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sv"/>
              <a:t>§2. Mötesformalia</a:t>
            </a:r>
            <a:endParaRPr/>
          </a:p>
        </p:txBody>
      </p:sp>
      <p:sp>
        <p:nvSpPr>
          <p:cNvPr id="63" name="Google Shape;63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sv"/>
              <a:t>.1 Val av mötesordförande</a:t>
            </a:r>
            <a:br>
              <a:rPr lang="sv"/>
            </a:br>
            <a:r>
              <a:rPr lang="sv"/>
              <a:t>.2 Val av mötessekreterare</a:t>
            </a:r>
            <a:br>
              <a:rPr lang="sv"/>
            </a:br>
            <a:r>
              <a:rPr lang="sv"/>
              <a:t>.3 Val av mötesjusterare, tillika rösträknare</a:t>
            </a:r>
            <a:br>
              <a:rPr lang="sv"/>
            </a:br>
            <a:r>
              <a:rPr lang="sv"/>
              <a:t>.4 Mötets behörighet</a:t>
            </a:r>
            <a:br>
              <a:rPr lang="sv"/>
            </a:br>
            <a:r>
              <a:rPr lang="sv"/>
              <a:t>.5 </a:t>
            </a:r>
            <a:r>
              <a:rPr lang="sv"/>
              <a:t>§3 </a:t>
            </a:r>
            <a:r>
              <a:rPr lang="sv"/>
              <a:t>Godkännande av dagordning</a:t>
            </a:r>
            <a:br>
              <a:rPr lang="sv"/>
            </a:br>
            <a:r>
              <a:rPr lang="sv"/>
              <a:t>.6 Eventuella inadjungeringar</a:t>
            </a:r>
            <a:br>
              <a:rPr lang="sv"/>
            </a:br>
            <a:br>
              <a:rPr lang="sv"/>
            </a:br>
            <a:endParaRPr/>
          </a:p>
        </p:txBody>
      </p:sp>
      <p:sp>
        <p:nvSpPr>
          <p:cNvPr id="64" name="Google Shape;6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sv"/>
              <a:t>§9 Personval verksamhetsåret 2020/2021</a:t>
            </a:r>
            <a:endParaRPr/>
          </a:p>
        </p:txBody>
      </p:sp>
      <p:sp>
        <p:nvSpPr>
          <p:cNvPr id="202" name="Google Shape;202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sv"/>
              <a:t>.1 Val av Ordförande</a:t>
            </a:r>
            <a:br>
              <a:rPr lang="sv"/>
            </a:br>
            <a:r>
              <a:rPr lang="sv"/>
              <a:t>.2 Val av Kassör</a:t>
            </a:r>
            <a:br>
              <a:rPr lang="sv"/>
            </a:br>
            <a:r>
              <a:rPr lang="sv"/>
              <a:t>.3 Val av Sekreterare</a:t>
            </a:r>
            <a:br>
              <a:rPr lang="sv"/>
            </a:br>
            <a:r>
              <a:rPr lang="sv"/>
              <a:t>.4 Val av Vice Ordförande</a:t>
            </a:r>
            <a:br>
              <a:rPr lang="sv"/>
            </a:br>
            <a:r>
              <a:rPr lang="sv"/>
              <a:t>.5 Val av två Ledamöter</a:t>
            </a:r>
            <a:br>
              <a:rPr lang="sv"/>
            </a:br>
            <a:r>
              <a:rPr lang="sv"/>
              <a:t>.6 Val av Huvudsystemadministratör</a:t>
            </a:r>
            <a:br>
              <a:rPr lang="sv"/>
            </a:br>
            <a:r>
              <a:rPr lang="sv"/>
              <a:t>.7 Val av Revisor och suppleant</a:t>
            </a:r>
            <a:br>
              <a:rPr lang="sv"/>
            </a:br>
            <a:r>
              <a:rPr lang="sv"/>
              <a:t>.8 Val av Valberedning</a:t>
            </a:r>
            <a:endParaRPr/>
          </a:p>
        </p:txBody>
      </p:sp>
      <p:sp>
        <p:nvSpPr>
          <p:cNvPr id="203" name="Google Shape;203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c56580f56a_0_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sv"/>
              <a:t>§9 Personval nomineringar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gc56580f56a_0_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För varje post.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sv"/>
              <a:t>Valberedningen framför sina nomineringar.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sv"/>
              <a:t>Övriga nomineringar från mötet.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sv"/>
              <a:t>Mötet röstar.</a:t>
            </a:r>
            <a:endParaRPr/>
          </a:p>
        </p:txBody>
      </p:sp>
      <p:sp>
        <p:nvSpPr>
          <p:cNvPr id="210" name="Google Shape;210;gc56580f56a_0_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c0f336151d_0_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 Dagordning kommande</a:t>
            </a:r>
            <a:endParaRPr/>
          </a:p>
        </p:txBody>
      </p:sp>
      <p:sp>
        <p:nvSpPr>
          <p:cNvPr id="216" name="Google Shape;216;gc0f336151d_0_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§4. Rapport från styrelsen</a:t>
            </a:r>
            <a:endParaRPr strike="sngStrike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§5. </a:t>
            </a:r>
            <a:r>
              <a:rPr lang="sv" strike="sngStrike">
                <a:solidFill>
                  <a:srgbClr val="B7B7B7"/>
                </a:solidFill>
              </a:rPr>
              <a:t>Rapport från revisor.</a:t>
            </a:r>
            <a:endParaRPr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§6. </a:t>
            </a:r>
            <a:r>
              <a:rPr lang="sv" strike="sngStrike">
                <a:solidFill>
                  <a:srgbClr val="B7B7B7"/>
                </a:solidFill>
              </a:rPr>
              <a:t>Ekonomisk redovisning.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§7. </a:t>
            </a:r>
            <a:r>
              <a:rPr lang="sv" strike="sngStrike">
                <a:solidFill>
                  <a:srgbClr val="B7B7B7"/>
                </a:solidFill>
              </a:rPr>
              <a:t>Fastställande budget 21/22.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§8. </a:t>
            </a:r>
            <a:r>
              <a:rPr lang="sv" strike="sngStrike">
                <a:solidFill>
                  <a:srgbClr val="B7B7B7"/>
                </a:solidFill>
              </a:rPr>
              <a:t>Mål och visioner.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§9. </a:t>
            </a:r>
            <a:r>
              <a:rPr lang="sv" strike="sngStrike">
                <a:solidFill>
                  <a:srgbClr val="B7B7B7"/>
                </a:solidFill>
              </a:rPr>
              <a:t>Personval.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§10. </a:t>
            </a:r>
            <a:r>
              <a:rPr lang="sv">
                <a:solidFill>
                  <a:srgbClr val="B7B7B7"/>
                </a:solidFill>
              </a:rPr>
              <a:t>Behandling av motioner och propositioner.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§11. </a:t>
            </a:r>
            <a:r>
              <a:rPr lang="sv">
                <a:solidFill>
                  <a:srgbClr val="B7B7B7"/>
                </a:solidFill>
              </a:rPr>
              <a:t>Övriga frågor.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§12.  </a:t>
            </a:r>
            <a:r>
              <a:rPr lang="sv">
                <a:solidFill>
                  <a:srgbClr val="B7B7B7"/>
                </a:solidFill>
              </a:rPr>
              <a:t>Mötets avslutande</a:t>
            </a:r>
            <a:endParaRPr sz="2500">
              <a:solidFill>
                <a:srgbClr val="B7B7B7"/>
              </a:solidFill>
            </a:endParaRPr>
          </a:p>
        </p:txBody>
      </p:sp>
      <p:sp>
        <p:nvSpPr>
          <p:cNvPr id="217" name="Google Shape;217;gc0f336151d_0_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sv"/>
              <a:t>§10 Behandling av motioner och propositioner</a:t>
            </a:r>
            <a:endParaRPr/>
          </a:p>
        </p:txBody>
      </p:sp>
      <p:sp>
        <p:nvSpPr>
          <p:cNvPr id="223" name="Google Shape;223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sv"/>
              <a:t>Proposition ang. Reform av styrelseroller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sv"/>
              <a:t>Proposition ang. Makulering av Huvudsys. styrelseroll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sv"/>
              <a:t>Motion ang. Förändring av stadgar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sv" u="sng">
                <a:solidFill>
                  <a:schemeClr val="hlink"/>
                </a:solidFill>
                <a:hlinkClick r:id="rId3"/>
              </a:rPr>
              <a:t>https://git.ludd.ltu.se/ludd/docs/-/merge_requests/3/diffs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sv"/>
              <a:t>Motion ang. Förändra “Föreningen” i stadgarna</a:t>
            </a:r>
            <a:endParaRPr/>
          </a:p>
        </p:txBody>
      </p:sp>
      <p:sp>
        <p:nvSpPr>
          <p:cNvPr id="224" name="Google Shape;224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c0f336151d_0_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 Dagordning kommande</a:t>
            </a:r>
            <a:endParaRPr/>
          </a:p>
        </p:txBody>
      </p:sp>
      <p:sp>
        <p:nvSpPr>
          <p:cNvPr id="230" name="Google Shape;230;gc0f336151d_0_35"/>
          <p:cNvSpPr txBox="1"/>
          <p:nvPr>
            <p:ph idx="1" type="body"/>
          </p:nvPr>
        </p:nvSpPr>
        <p:spPr>
          <a:xfrm>
            <a:off x="311700" y="11446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§4. Rapport från styrelsen</a:t>
            </a:r>
            <a:endParaRPr strike="sngStrike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§5. </a:t>
            </a:r>
            <a:r>
              <a:rPr lang="sv" strike="sngStrike">
                <a:solidFill>
                  <a:srgbClr val="B7B7B7"/>
                </a:solidFill>
              </a:rPr>
              <a:t>Rapport från revisor.</a:t>
            </a:r>
            <a:endParaRPr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§6. </a:t>
            </a:r>
            <a:r>
              <a:rPr lang="sv" strike="sngStrike">
                <a:solidFill>
                  <a:srgbClr val="B7B7B7"/>
                </a:solidFill>
              </a:rPr>
              <a:t>Ekonomisk redovisning.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§7. </a:t>
            </a:r>
            <a:r>
              <a:rPr lang="sv" strike="sngStrike">
                <a:solidFill>
                  <a:srgbClr val="B7B7B7"/>
                </a:solidFill>
              </a:rPr>
              <a:t>Fastställande budget 21/22.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§8. </a:t>
            </a:r>
            <a:r>
              <a:rPr lang="sv" strike="sngStrike">
                <a:solidFill>
                  <a:srgbClr val="B7B7B7"/>
                </a:solidFill>
              </a:rPr>
              <a:t>Mål och visioner.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§9. </a:t>
            </a:r>
            <a:r>
              <a:rPr lang="sv" strike="sngStrike">
                <a:solidFill>
                  <a:srgbClr val="B7B7B7"/>
                </a:solidFill>
              </a:rPr>
              <a:t>Personval.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§10. </a:t>
            </a:r>
            <a:r>
              <a:rPr lang="sv" strike="sngStrike">
                <a:solidFill>
                  <a:srgbClr val="B7B7B7"/>
                </a:solidFill>
              </a:rPr>
              <a:t>Behandling av motioner och propositioner.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§11. </a:t>
            </a:r>
            <a:r>
              <a:rPr lang="sv">
                <a:solidFill>
                  <a:srgbClr val="B7B7B7"/>
                </a:solidFill>
              </a:rPr>
              <a:t>Övriga frågor.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§12.  </a:t>
            </a:r>
            <a:r>
              <a:rPr lang="sv">
                <a:solidFill>
                  <a:srgbClr val="B7B7B7"/>
                </a:solidFill>
              </a:rPr>
              <a:t>Mötets avslutande</a:t>
            </a:r>
            <a:endParaRPr sz="2500">
              <a:solidFill>
                <a:srgbClr val="B7B7B7"/>
              </a:solidFill>
            </a:endParaRPr>
          </a:p>
        </p:txBody>
      </p:sp>
      <p:sp>
        <p:nvSpPr>
          <p:cNvPr id="231" name="Google Shape;231;gc0f336151d_0_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sv"/>
              <a:t>§11 Övriga frågor</a:t>
            </a:r>
            <a:endParaRPr/>
          </a:p>
        </p:txBody>
      </p:sp>
      <p:sp>
        <p:nvSpPr>
          <p:cNvPr id="237" name="Google Shape;237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38" name="Google Shape;23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c0f336151d_0_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 Dagordning kommande</a:t>
            </a:r>
            <a:endParaRPr/>
          </a:p>
        </p:txBody>
      </p:sp>
      <p:sp>
        <p:nvSpPr>
          <p:cNvPr id="244" name="Google Shape;244;gc0f336151d_0_40"/>
          <p:cNvSpPr txBox="1"/>
          <p:nvPr>
            <p:ph idx="1" type="body"/>
          </p:nvPr>
        </p:nvSpPr>
        <p:spPr>
          <a:xfrm>
            <a:off x="311700" y="11446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§4. Rapport från styrelsen</a:t>
            </a:r>
            <a:endParaRPr strike="sngStrike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§5. </a:t>
            </a:r>
            <a:r>
              <a:rPr lang="sv" strike="sngStrike">
                <a:solidFill>
                  <a:srgbClr val="B7B7B7"/>
                </a:solidFill>
              </a:rPr>
              <a:t>Rapport från revisor.</a:t>
            </a:r>
            <a:endParaRPr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§6. </a:t>
            </a:r>
            <a:r>
              <a:rPr lang="sv" strike="sngStrike">
                <a:solidFill>
                  <a:srgbClr val="B7B7B7"/>
                </a:solidFill>
              </a:rPr>
              <a:t>Ekonomisk redovisning.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§7. </a:t>
            </a:r>
            <a:r>
              <a:rPr lang="sv" strike="sngStrike">
                <a:solidFill>
                  <a:srgbClr val="B7B7B7"/>
                </a:solidFill>
              </a:rPr>
              <a:t>Fastställande budget 21/22.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§8. </a:t>
            </a:r>
            <a:r>
              <a:rPr lang="sv" strike="sngStrike">
                <a:solidFill>
                  <a:srgbClr val="B7B7B7"/>
                </a:solidFill>
              </a:rPr>
              <a:t>Mål och visioner.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§9. </a:t>
            </a:r>
            <a:r>
              <a:rPr lang="sv" strike="sngStrike">
                <a:solidFill>
                  <a:srgbClr val="B7B7B7"/>
                </a:solidFill>
              </a:rPr>
              <a:t>Personval.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§10. </a:t>
            </a:r>
            <a:r>
              <a:rPr lang="sv" strike="sngStrike">
                <a:solidFill>
                  <a:srgbClr val="B7B7B7"/>
                </a:solidFill>
              </a:rPr>
              <a:t>Behandling av motioner och propositioner.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§11. </a:t>
            </a:r>
            <a:r>
              <a:rPr lang="sv" strike="sngStrike">
                <a:solidFill>
                  <a:srgbClr val="B7B7B7"/>
                </a:solidFill>
              </a:rPr>
              <a:t>Övriga frågor.</a:t>
            </a:r>
            <a:endParaRPr sz="2500"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§12.  </a:t>
            </a:r>
            <a:r>
              <a:rPr lang="sv">
                <a:solidFill>
                  <a:srgbClr val="B7B7B7"/>
                </a:solidFill>
              </a:rPr>
              <a:t>Mötets avslutande</a:t>
            </a:r>
            <a:endParaRPr sz="2500">
              <a:solidFill>
                <a:srgbClr val="B7B7B7"/>
              </a:solidFill>
            </a:endParaRPr>
          </a:p>
        </p:txBody>
      </p:sp>
      <p:sp>
        <p:nvSpPr>
          <p:cNvPr id="245" name="Google Shape;245;gc0f336151d_0_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sv"/>
              <a:t>§12 Mötets avslutande</a:t>
            </a:r>
            <a:endParaRPr/>
          </a:p>
        </p:txBody>
      </p:sp>
      <p:sp>
        <p:nvSpPr>
          <p:cNvPr id="251" name="Google Shape;25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52" name="Google Shape;252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sv"/>
              <a:t>Digital ---&gt;</a:t>
            </a:r>
            <a:endParaRPr/>
          </a:p>
        </p:txBody>
      </p:sp>
      <p:sp>
        <p:nvSpPr>
          <p:cNvPr id="258" name="Google Shape;258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sv"/>
              <a:t>Varsegod och tack!</a:t>
            </a:r>
            <a:endParaRPr/>
          </a:p>
        </p:txBody>
      </p:sp>
      <p:pic>
        <p:nvPicPr>
          <p:cNvPr descr="Bildresultat för våfflor" id="259" name="Google Shape;259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43499" y="349451"/>
            <a:ext cx="5432300" cy="444460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0f336151d_0_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 Dagordning kommande</a:t>
            </a:r>
            <a:endParaRPr/>
          </a:p>
        </p:txBody>
      </p:sp>
      <p:sp>
        <p:nvSpPr>
          <p:cNvPr id="70" name="Google Shape;70;gc0f336151d_0_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§4. Rapport från styrelsen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§5. </a:t>
            </a:r>
            <a:r>
              <a:rPr lang="sv">
                <a:solidFill>
                  <a:srgbClr val="B7B7B7"/>
                </a:solidFill>
              </a:rPr>
              <a:t>Rapport från revisor.</a:t>
            </a:r>
            <a:endParaRPr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§6. </a:t>
            </a:r>
            <a:r>
              <a:rPr lang="sv">
                <a:solidFill>
                  <a:srgbClr val="B7B7B7"/>
                </a:solidFill>
              </a:rPr>
              <a:t>Ekonomisk redovisning.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§7. </a:t>
            </a:r>
            <a:r>
              <a:rPr lang="sv">
                <a:solidFill>
                  <a:srgbClr val="B7B7B7"/>
                </a:solidFill>
              </a:rPr>
              <a:t>Fastställande budget 21/22.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§8. </a:t>
            </a:r>
            <a:r>
              <a:rPr lang="sv">
                <a:solidFill>
                  <a:srgbClr val="B7B7B7"/>
                </a:solidFill>
              </a:rPr>
              <a:t>Mål och visioner.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§9. </a:t>
            </a:r>
            <a:r>
              <a:rPr lang="sv">
                <a:solidFill>
                  <a:srgbClr val="B7B7B7"/>
                </a:solidFill>
              </a:rPr>
              <a:t>Personval.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§10. </a:t>
            </a:r>
            <a:r>
              <a:rPr lang="sv">
                <a:solidFill>
                  <a:srgbClr val="B7B7B7"/>
                </a:solidFill>
              </a:rPr>
              <a:t>Behandling av motioner och propositioner.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§11. </a:t>
            </a:r>
            <a:r>
              <a:rPr lang="sv">
                <a:solidFill>
                  <a:srgbClr val="B7B7B7"/>
                </a:solidFill>
              </a:rPr>
              <a:t>Övriga frågor.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§12.  </a:t>
            </a:r>
            <a:r>
              <a:rPr lang="sv">
                <a:solidFill>
                  <a:srgbClr val="B7B7B7"/>
                </a:solidFill>
              </a:rPr>
              <a:t>Mötets avslutande</a:t>
            </a:r>
            <a:endParaRPr sz="2500">
              <a:solidFill>
                <a:srgbClr val="B7B7B7"/>
              </a:solidFill>
            </a:endParaRPr>
          </a:p>
        </p:txBody>
      </p:sp>
      <p:sp>
        <p:nvSpPr>
          <p:cNvPr id="71" name="Google Shape;71;gc0f336151d_0_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sv"/>
              <a:t>§4 Rapport från styrelsen</a:t>
            </a:r>
            <a:endParaRPr/>
          </a:p>
        </p:txBody>
      </p:sp>
      <p:sp>
        <p:nvSpPr>
          <p:cNvPr id="77" name="Google Shape;77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sv" sz="1600"/>
              <a:t>Donation till LUDD</a:t>
            </a:r>
            <a:endParaRPr sz="1600"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sv" sz="1200"/>
              <a:t>Större donation av arbets/gaming-stationer från </a:t>
            </a:r>
            <a:r>
              <a:rPr lang="sv" sz="1200"/>
              <a:t>Skellefteå. Rickard har varit en stor del av denna “transaktion”, vi tackar.</a:t>
            </a:r>
            <a:endParaRPr sz="12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sv" sz="1600"/>
              <a:t>Lokalen i dagsläget</a:t>
            </a:r>
            <a:endParaRPr sz="1600"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sv" sz="1200"/>
              <a:t>Begränsning av antal personer fortsätter</a:t>
            </a:r>
            <a:endParaRPr sz="1200"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sv" sz="1200"/>
              <a:t>Städ av serverhall </a:t>
            </a:r>
            <a:endParaRPr sz="12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sv" sz="1600"/>
              <a:t>Förändringar i lokalen</a:t>
            </a:r>
            <a:endParaRPr sz="1600"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sv" sz="1200"/>
              <a:t>Belysning</a:t>
            </a:r>
            <a:endParaRPr sz="1200"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sv" sz="1200"/>
              <a:t>Nya kuddar</a:t>
            </a:r>
            <a:endParaRPr sz="1200"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sv" sz="1200"/>
              <a:t>Whiteboardfärg</a:t>
            </a:r>
            <a:endParaRPr sz="1200"/>
          </a:p>
          <a:p>
            <a:pPr indent="-3048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</a:pPr>
            <a:r>
              <a:rPr lang="sv" sz="1200"/>
              <a:t>Ny studieyta</a:t>
            </a:r>
            <a:endParaRPr sz="12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sv" sz="1600"/>
              <a:t>Eventstatus</a:t>
            </a:r>
            <a:endParaRPr sz="16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AutoNum type="alphaLcPeriod"/>
            </a:pPr>
            <a:r>
              <a:rPr lang="sv" sz="1300"/>
              <a:t>Inget sker, vi är ledsna för det...MEN!</a:t>
            </a:r>
            <a:endParaRPr sz="1300"/>
          </a:p>
        </p:txBody>
      </p:sp>
      <p:sp>
        <p:nvSpPr>
          <p:cNvPr id="78" name="Google Shape;7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c0f336151d_0_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 Dagordning kommande</a:t>
            </a:r>
            <a:endParaRPr/>
          </a:p>
        </p:txBody>
      </p:sp>
      <p:sp>
        <p:nvSpPr>
          <p:cNvPr id="84" name="Google Shape;84;gc0f336151d_0_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§4. Rapport från styrelsen</a:t>
            </a:r>
            <a:endParaRPr strike="sngStrike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§5. </a:t>
            </a:r>
            <a:r>
              <a:rPr lang="sv">
                <a:solidFill>
                  <a:srgbClr val="B7B7B7"/>
                </a:solidFill>
              </a:rPr>
              <a:t>Rapport från revisor.</a:t>
            </a:r>
            <a:endParaRPr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§6. </a:t>
            </a:r>
            <a:r>
              <a:rPr lang="sv">
                <a:solidFill>
                  <a:srgbClr val="B7B7B7"/>
                </a:solidFill>
              </a:rPr>
              <a:t>Ekonomisk redovisning.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§7. </a:t>
            </a:r>
            <a:r>
              <a:rPr lang="sv">
                <a:solidFill>
                  <a:srgbClr val="B7B7B7"/>
                </a:solidFill>
              </a:rPr>
              <a:t>Fastställande budget 21/22.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§8. </a:t>
            </a:r>
            <a:r>
              <a:rPr lang="sv">
                <a:solidFill>
                  <a:srgbClr val="B7B7B7"/>
                </a:solidFill>
              </a:rPr>
              <a:t>Mål och visioner.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§9. </a:t>
            </a:r>
            <a:r>
              <a:rPr lang="sv">
                <a:solidFill>
                  <a:srgbClr val="B7B7B7"/>
                </a:solidFill>
              </a:rPr>
              <a:t>Personval.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§10. </a:t>
            </a:r>
            <a:r>
              <a:rPr lang="sv">
                <a:solidFill>
                  <a:srgbClr val="B7B7B7"/>
                </a:solidFill>
              </a:rPr>
              <a:t>Behandling av motioner och propositioner.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§11. </a:t>
            </a:r>
            <a:r>
              <a:rPr lang="sv">
                <a:solidFill>
                  <a:srgbClr val="B7B7B7"/>
                </a:solidFill>
              </a:rPr>
              <a:t>Övriga frågor.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§12.  </a:t>
            </a:r>
            <a:r>
              <a:rPr lang="sv">
                <a:solidFill>
                  <a:srgbClr val="B7B7B7"/>
                </a:solidFill>
              </a:rPr>
              <a:t>Mötets avslutande</a:t>
            </a:r>
            <a:endParaRPr sz="2500">
              <a:solidFill>
                <a:srgbClr val="B7B7B7"/>
              </a:solidFill>
            </a:endParaRPr>
          </a:p>
        </p:txBody>
      </p:sp>
      <p:sp>
        <p:nvSpPr>
          <p:cNvPr id="85" name="Google Shape;85;gc0f336151d_0_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sv"/>
              <a:t>§5 Rapport från revisor 2019/2020</a:t>
            </a:r>
            <a:endParaRPr/>
          </a:p>
        </p:txBody>
      </p:sp>
      <p:sp>
        <p:nvSpPr>
          <p:cNvPr id="91" name="Google Shape;9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rPr lang="sv"/>
              <a:t>Revisor redovisar.</a:t>
            </a:r>
            <a:endParaRPr/>
          </a:p>
        </p:txBody>
      </p:sp>
      <p:sp>
        <p:nvSpPr>
          <p:cNvPr id="92" name="Google Shape;9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c0f336151d_0_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 Dagordning kommande</a:t>
            </a:r>
            <a:endParaRPr/>
          </a:p>
        </p:txBody>
      </p:sp>
      <p:sp>
        <p:nvSpPr>
          <p:cNvPr id="98" name="Google Shape;98;gc0f336151d_0_1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§4. Rapport från styrelsen</a:t>
            </a:r>
            <a:endParaRPr strike="sngStrike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 strike="sngStrike"/>
              <a:t>§5. </a:t>
            </a:r>
            <a:r>
              <a:rPr lang="sv" strike="sngStrike">
                <a:solidFill>
                  <a:srgbClr val="B7B7B7"/>
                </a:solidFill>
              </a:rPr>
              <a:t>Rapport från revisor.</a:t>
            </a:r>
            <a:endParaRPr strike="sngStrike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§6. </a:t>
            </a:r>
            <a:r>
              <a:rPr lang="sv">
                <a:solidFill>
                  <a:srgbClr val="B7B7B7"/>
                </a:solidFill>
              </a:rPr>
              <a:t>Ekonomisk redovisning.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§7. </a:t>
            </a:r>
            <a:r>
              <a:rPr lang="sv">
                <a:solidFill>
                  <a:srgbClr val="B7B7B7"/>
                </a:solidFill>
              </a:rPr>
              <a:t>Fastställande budget 21/22.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§8. </a:t>
            </a:r>
            <a:r>
              <a:rPr lang="sv">
                <a:solidFill>
                  <a:srgbClr val="B7B7B7"/>
                </a:solidFill>
              </a:rPr>
              <a:t>Mål och visioner.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§9. </a:t>
            </a:r>
            <a:r>
              <a:rPr lang="sv">
                <a:solidFill>
                  <a:srgbClr val="B7B7B7"/>
                </a:solidFill>
              </a:rPr>
              <a:t>Personval.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§10. </a:t>
            </a:r>
            <a:r>
              <a:rPr lang="sv">
                <a:solidFill>
                  <a:srgbClr val="B7B7B7"/>
                </a:solidFill>
              </a:rPr>
              <a:t>Behandling av motioner och propositioner.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§11. </a:t>
            </a:r>
            <a:r>
              <a:rPr lang="sv">
                <a:solidFill>
                  <a:srgbClr val="B7B7B7"/>
                </a:solidFill>
              </a:rPr>
              <a:t>Övriga frågor.</a:t>
            </a:r>
            <a:endParaRPr sz="2500">
              <a:solidFill>
                <a:srgbClr val="B7B7B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§12.  </a:t>
            </a:r>
            <a:r>
              <a:rPr lang="sv">
                <a:solidFill>
                  <a:srgbClr val="B7B7B7"/>
                </a:solidFill>
              </a:rPr>
              <a:t>Mötets avslutande</a:t>
            </a:r>
            <a:endParaRPr sz="2500">
              <a:solidFill>
                <a:srgbClr val="B7B7B7"/>
              </a:solidFill>
            </a:endParaRPr>
          </a:p>
        </p:txBody>
      </p:sp>
      <p:sp>
        <p:nvSpPr>
          <p:cNvPr id="99" name="Google Shape;99;gc0f336151d_0_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sv"/>
              <a:t>§6 Ekonomisk redovisning</a:t>
            </a:r>
            <a:endParaRPr/>
          </a:p>
        </p:txBody>
      </p:sp>
      <p:sp>
        <p:nvSpPr>
          <p:cNvPr id="105" name="Google Shape;105;p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sv"/>
              <a:t>Pengar på kontot 04/03/2021: </a:t>
            </a:r>
            <a:r>
              <a:rPr lang="sv">
                <a:solidFill>
                  <a:srgbClr val="D9D9D9"/>
                </a:solidFill>
              </a:rPr>
              <a:t>50</a:t>
            </a:r>
            <a:r>
              <a:rPr lang="sv">
                <a:solidFill>
                  <a:srgbClr val="D9D9D9"/>
                </a:solidFill>
              </a:rPr>
              <a:t>.047,96 kr</a:t>
            </a:r>
            <a:endParaRPr>
              <a:solidFill>
                <a:srgbClr val="D9D9D9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400"/>
              <a:buChar char="○"/>
            </a:pPr>
            <a:r>
              <a:rPr lang="sv">
                <a:solidFill>
                  <a:srgbClr val="B7B7B7"/>
                </a:solidFill>
              </a:rPr>
              <a:t>01/07/2020: 28.515,88 kr</a:t>
            </a:r>
            <a:endParaRPr>
              <a:solidFill>
                <a:srgbClr val="B7B7B7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400"/>
              <a:buChar char="○"/>
            </a:pPr>
            <a:r>
              <a:rPr lang="sv">
                <a:solidFill>
                  <a:srgbClr val="B7B7B7"/>
                </a:solidFill>
              </a:rPr>
              <a:t>Ytterligare 5.000+ kr i skulder</a:t>
            </a:r>
            <a:endParaRPr>
              <a:solidFill>
                <a:srgbClr val="B7B7B7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sv"/>
              <a:t>Inbetalade medlemsavgifter 01/03/2021: </a:t>
            </a:r>
            <a:r>
              <a:rPr lang="sv">
                <a:solidFill>
                  <a:srgbClr val="D9D9D9"/>
                </a:solidFill>
              </a:rPr>
              <a:t>215 (=32.250 kr)</a:t>
            </a:r>
            <a:endParaRPr>
              <a:solidFill>
                <a:srgbClr val="D9D9D9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400"/>
              <a:buChar char="○"/>
            </a:pPr>
            <a:r>
              <a:rPr lang="sv">
                <a:solidFill>
                  <a:srgbClr val="B7B7B7"/>
                </a:solidFill>
              </a:rPr>
              <a:t>Budgeterat för 270 (=40.500 kr)</a:t>
            </a:r>
            <a:endParaRPr>
              <a:solidFill>
                <a:srgbClr val="B7B7B7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B7B7B7"/>
              </a:buClr>
              <a:buSzPts val="1400"/>
              <a:buChar char="○"/>
            </a:pPr>
            <a:r>
              <a:rPr lang="sv">
                <a:solidFill>
                  <a:srgbClr val="B7B7B7"/>
                </a:solidFill>
              </a:rPr>
              <a:t>Antal medlemmar 04/03/2021: 276</a:t>
            </a:r>
            <a:endParaRPr>
              <a:solidFill>
                <a:srgbClr val="B7B7B7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sv"/>
              <a:t>Rabatt: </a:t>
            </a:r>
            <a:r>
              <a:rPr lang="sv">
                <a:solidFill>
                  <a:srgbClr val="D9D9D9"/>
                </a:solidFill>
              </a:rPr>
              <a:t>3248,34 kr </a:t>
            </a:r>
            <a:endParaRPr>
              <a:solidFill>
                <a:srgbClr val="D9D9D9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D9D9D9"/>
              </a:solidFill>
            </a:endParaRPr>
          </a:p>
        </p:txBody>
      </p:sp>
      <p:sp>
        <p:nvSpPr>
          <p:cNvPr id="106" name="Google Shape;10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c573487181_1_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sv"/>
              <a:t>§6 Ekonomisk redovisning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c573487181_1_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sv"/>
              <a:t>Budget verksamhetsåret 2020/2021</a:t>
            </a:r>
            <a:endParaRPr/>
          </a:p>
        </p:txBody>
      </p:sp>
      <p:pic>
        <p:nvPicPr>
          <p:cNvPr id="113" name="Google Shape;113;gc573487181_1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8162" y="1625675"/>
            <a:ext cx="6367675" cy="307855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gc573487181_1_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sv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